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2"/>
  </p:notesMasterIdLst>
  <p:sldIdLst>
    <p:sldId id="256" r:id="rId2"/>
    <p:sldId id="289" r:id="rId3"/>
    <p:sldId id="263" r:id="rId4"/>
    <p:sldId id="301" r:id="rId5"/>
    <p:sldId id="293" r:id="rId6"/>
    <p:sldId id="290" r:id="rId7"/>
    <p:sldId id="291" r:id="rId8"/>
    <p:sldId id="294" r:id="rId9"/>
    <p:sldId id="296" r:id="rId10"/>
    <p:sldId id="295" r:id="rId11"/>
    <p:sldId id="297" r:id="rId12"/>
    <p:sldId id="298" r:id="rId13"/>
    <p:sldId id="259" r:id="rId14"/>
    <p:sldId id="299" r:id="rId15"/>
    <p:sldId id="285" r:id="rId16"/>
    <p:sldId id="286" r:id="rId17"/>
    <p:sldId id="262" r:id="rId18"/>
    <p:sldId id="287" r:id="rId19"/>
    <p:sldId id="288" r:id="rId20"/>
    <p:sldId id="300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Copperplate Gothic Bold" panose="020E0705020206020404" pitchFamily="34" charset="0"/>
      <p:regular r:id="rId24"/>
    </p:embeddedFont>
    <p:embeddedFont>
      <p:font typeface="Helvetica Neue" panose="02010600030101010101" charset="0"/>
      <p:regular r:id="rId25"/>
      <p:bold r:id="rId26"/>
      <p:italic r:id="rId27"/>
      <p:boldItalic r:id="rId28"/>
    </p:embeddedFont>
    <p:embeddedFont>
      <p:font typeface="Maiandra GD" panose="020E0502030308020204" pitchFamily="34" charset="0"/>
      <p:regular r:id="rId29"/>
    </p:embeddedFont>
    <p:embeddedFont>
      <p:font typeface="Muli" panose="02010600030101010101" charset="0"/>
      <p:regular r:id="rId30"/>
      <p:bold r:id="rId31"/>
      <p:italic r:id="rId32"/>
      <p:boldItalic r:id="rId33"/>
    </p:embeddedFont>
    <p:embeddedFont>
      <p:font typeface="Nixie One" panose="02010600030101010101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BBD5"/>
    <a:srgbClr val="FFFF99"/>
    <a:srgbClr val="FAF59A"/>
    <a:srgbClr val="0066FF"/>
    <a:srgbClr val="00FFFF"/>
    <a:srgbClr val="00FF00"/>
    <a:srgbClr val="0E293C"/>
    <a:srgbClr val="0942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9A3D71-A9EF-46A5-8859-3CBD0B786DC2}">
  <a:tblStyle styleId="{6B9A3D71-A9EF-46A5-8859-3CBD0B786D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687" autoAdjust="0"/>
  </p:normalViewPr>
  <p:slideViewPr>
    <p:cSldViewPr>
      <p:cViewPr>
        <p:scale>
          <a:sx n="75" d="100"/>
          <a:sy n="75" d="100"/>
        </p:scale>
        <p:origin x="19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95125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27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07813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275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56963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3;p2">
            <a:extLst>
              <a:ext uri="{FF2B5EF4-FFF2-40B4-BE49-F238E27FC236}">
                <a16:creationId xmlns:a16="http://schemas.microsoft.com/office/drawing/2014/main" id="{EB5FBFD6-8C93-4C26-ADF3-4F4E9DFD0B01}"/>
              </a:ext>
            </a:extLst>
          </p:cNvPr>
          <p:cNvSpPr/>
          <p:nvPr userDrawn="1"/>
        </p:nvSpPr>
        <p:spPr>
          <a:xfrm rot="10800000" flipH="1">
            <a:off x="1205491" y="134149"/>
            <a:ext cx="5630434" cy="4875151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>
                <a:alpha val="1098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 flipH="1">
            <a:off x="1143000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6387093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66762" y="1396693"/>
            <a:ext cx="6143374" cy="112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5387911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6458526" y="2916866"/>
            <a:ext cx="2454644" cy="2125072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7856951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7943835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127189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5831057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6958562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5777500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2233540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2356686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24716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753391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2593712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2995016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652215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52;p3">
            <a:extLst>
              <a:ext uri="{FF2B5EF4-FFF2-40B4-BE49-F238E27FC236}">
                <a16:creationId xmlns:a16="http://schemas.microsoft.com/office/drawing/2014/main" id="{BC3CC4AA-514D-476D-8468-65010118CD4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27282" y="2602968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rot="10800000" flipH="1">
            <a:off x="-94969" y="619169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-123826" y="28115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638175" y="3192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/>
          <p:nvPr/>
        </p:nvSpPr>
        <p:spPr>
          <a:xfrm rot="10800000" flipH="1">
            <a:off x="752474" y="120180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/>
          <p:nvPr/>
        </p:nvSpPr>
        <p:spPr>
          <a:xfrm rot="10800000" flipH="1">
            <a:off x="657225" y="4380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rot="10800000" flipH="1">
            <a:off x="542924" y="36121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 rot="10800000" flipH="1">
            <a:off x="729000" y="424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 rot="10800000" flipH="1">
            <a:off x="-115052" y="3996025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 rot="10800000" flipH="1">
            <a:off x="411200" y="2586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9F069-FF91-4E1D-B871-EE222F186020}" type="datetimeFigureOut">
              <a:rPr lang="en-MY" smtClean="0"/>
              <a:t>17/12/2018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2A1DD-39AA-4D9D-987C-41433A950931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547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457200" y="1885950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>
                <a:latin typeface="Copperplate Gothic Bold" panose="020E0705020206020404" pitchFamily="34" charset="0"/>
              </a:rPr>
              <a:t>Application of</a:t>
            </a:r>
            <a:br>
              <a:rPr lang="en-US" altLang="zh-CN" sz="4000">
                <a:latin typeface="Copperplate Gothic Bold" panose="020E0705020206020404" pitchFamily="34" charset="0"/>
              </a:rPr>
            </a:br>
            <a:r>
              <a:rPr lang="en-US" altLang="zh-CN" sz="4000">
                <a:latin typeface="Copperplate Gothic Bold" panose="020E0705020206020404" pitchFamily="34" charset="0"/>
              </a:rPr>
              <a:t>               </a:t>
            </a:r>
            <a:r>
              <a:rPr lang="en-US" altLang="zh-CN">
                <a:latin typeface="Copperplate Gothic Bold" panose="020E0705020206020404" pitchFamily="34" charset="0"/>
              </a:rPr>
              <a:t>Coordinate</a:t>
            </a:r>
            <a:br>
              <a:rPr lang="en-US" altLang="zh-CN">
                <a:latin typeface="Copperplate Gothic Bold" panose="020E0705020206020404" pitchFamily="34" charset="0"/>
              </a:rPr>
            </a:br>
            <a:r>
              <a:rPr lang="en-US" altLang="zh-CN" sz="3600">
                <a:latin typeface="Copperplate Gothic Bold" panose="020E0705020206020404" pitchFamily="34" charset="0"/>
              </a:rPr>
              <a:t>Systems</a:t>
            </a:r>
            <a:endParaRPr sz="4000" dirty="0">
              <a:latin typeface="Copperplate Gothic Bold" panose="020E07050202060204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5C2E40-F517-4F05-A86A-10461CB51996}"/>
              </a:ext>
            </a:extLst>
          </p:cNvPr>
          <p:cNvSpPr/>
          <p:nvPr/>
        </p:nvSpPr>
        <p:spPr>
          <a:xfrm>
            <a:off x="1219200" y="2320653"/>
            <a:ext cx="1295400" cy="830997"/>
          </a:xfrm>
          <a:prstGeom prst="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square">
            <a:spAutoFit/>
          </a:bodyPr>
          <a:lstStyle/>
          <a:p>
            <a:r>
              <a:rPr lang="en-US" altLang="zh-CN" sz="48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3D</a:t>
            </a:r>
            <a:endParaRPr lang="en-MY" sz="4800">
              <a:solidFill>
                <a:srgbClr val="19BBD5"/>
              </a:solidFill>
              <a:latin typeface="Copperplate Gothic Bold" panose="020E0705020206020404" pitchFamily="34" charset="0"/>
              <a:sym typeface="Nixie One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A5D09-606C-445E-9DF6-F1520B543254}"/>
              </a:ext>
            </a:extLst>
          </p:cNvPr>
          <p:cNvSpPr/>
          <p:nvPr/>
        </p:nvSpPr>
        <p:spPr>
          <a:xfrm>
            <a:off x="6629400" y="3257550"/>
            <a:ext cx="21630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  <a:tabLst>
                <a:tab pos="180975" algn="l"/>
              </a:tabLst>
            </a:pPr>
            <a:r>
              <a:rPr lang="en-MY" sz="1800">
                <a:solidFill>
                  <a:schemeClr val="bg1"/>
                </a:solidFill>
                <a:latin typeface="Maiandra GD" panose="020E0502030308020204" pitchFamily="34" charset="0"/>
                <a:ea typeface="Electronica" panose="02000603000000000000" pitchFamily="2" charset="0"/>
                <a:cs typeface="Vijaya" panose="020B0604020202020204" pitchFamily="34" charset="0"/>
              </a:rPr>
              <a:t>	Presented By:</a:t>
            </a:r>
          </a:p>
          <a:p>
            <a:pPr marL="180975" indent="-180975">
              <a:buClr>
                <a:schemeClr val="bg1"/>
              </a:buClr>
              <a:buAutoNum type="arabicPeriod"/>
              <a:tabLst>
                <a:tab pos="1433513" algn="l"/>
              </a:tabLst>
            </a:pPr>
            <a:r>
              <a:rPr lang="en-MY" sz="1200">
                <a:solidFill>
                  <a:schemeClr val="bg1"/>
                </a:solidFill>
                <a:latin typeface="Maiandra GD" panose="020E0502030308020204" pitchFamily="34" charset="0"/>
                <a:ea typeface="Electronica" panose="02000603000000000000" pitchFamily="2" charset="0"/>
                <a:cs typeface="Vijaya" panose="020B0604020202020204" pitchFamily="34" charset="0"/>
              </a:rPr>
              <a:t>Chai Sheng Loong	240378</a:t>
            </a:r>
          </a:p>
          <a:p>
            <a:pPr marL="180975" indent="-180975">
              <a:buClr>
                <a:schemeClr val="bg1"/>
              </a:buClr>
              <a:buFont typeface="Arial"/>
              <a:buAutoNum type="arabicPeriod"/>
              <a:tabLst>
                <a:tab pos="1433513" algn="l"/>
              </a:tabLst>
            </a:pPr>
            <a:r>
              <a:rPr lang="en-MY" sz="1200">
                <a:solidFill>
                  <a:schemeClr val="bg1"/>
                </a:solidFill>
                <a:latin typeface="Maiandra GD" panose="020E0502030308020204" pitchFamily="34" charset="0"/>
                <a:ea typeface="Electronica" panose="02000603000000000000" pitchFamily="2" charset="0"/>
                <a:cs typeface="Vijaya" panose="020B0604020202020204" pitchFamily="34" charset="0"/>
              </a:rPr>
              <a:t>Neoh Hai Liang	245807</a:t>
            </a:r>
          </a:p>
          <a:p>
            <a:pPr marL="180975" indent="-180975">
              <a:buClr>
                <a:schemeClr val="bg1"/>
              </a:buClr>
              <a:buAutoNum type="arabicPeriod"/>
              <a:tabLst>
                <a:tab pos="1433513" algn="l"/>
              </a:tabLst>
            </a:pPr>
            <a:r>
              <a:rPr lang="en-MY" sz="1200">
                <a:solidFill>
                  <a:schemeClr val="bg1"/>
                </a:solidFill>
                <a:latin typeface="Maiandra GD" panose="020E0502030308020204" pitchFamily="34" charset="0"/>
                <a:ea typeface="Electronica" panose="02000603000000000000" pitchFamily="2" charset="0"/>
                <a:cs typeface="Vijaya" panose="020B0604020202020204" pitchFamily="34" charset="0"/>
              </a:rPr>
              <a:t>Chia Wei Shin	246365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51A5CC-332F-48D9-8538-B8ED851FF4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Google Shape;366;p15">
            <a:extLst>
              <a:ext uri="{FF2B5EF4-FFF2-40B4-BE49-F238E27FC236}">
                <a16:creationId xmlns:a16="http://schemas.microsoft.com/office/drawing/2014/main" id="{5AF01F7C-CD60-4A3E-B2F3-443EFD91B35A}"/>
              </a:ext>
            </a:extLst>
          </p:cNvPr>
          <p:cNvSpPr txBox="1">
            <a:spLocks/>
          </p:cNvSpPr>
          <p:nvPr/>
        </p:nvSpPr>
        <p:spPr>
          <a:xfrm>
            <a:off x="1422400" y="622560"/>
            <a:ext cx="629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HSB Colour Space</a:t>
            </a:r>
            <a:endParaRPr lang="en-US" dirty="0">
              <a:latin typeface="Maiandra GD" panose="020E0502030308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EB58D5-26FD-46BC-B187-786EA3E74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13" y="1481914"/>
            <a:ext cx="3429000" cy="3119962"/>
          </a:xfrm>
          <a:prstGeom prst="rect">
            <a:avLst/>
          </a:prstGeom>
        </p:spPr>
      </p:pic>
      <p:sp>
        <p:nvSpPr>
          <p:cNvPr id="8" name="Google Shape;366;p15">
            <a:extLst>
              <a:ext uri="{FF2B5EF4-FFF2-40B4-BE49-F238E27FC236}">
                <a16:creationId xmlns:a16="http://schemas.microsoft.com/office/drawing/2014/main" id="{32E3FA80-6443-4D8E-BE84-E0180956E98D}"/>
              </a:ext>
            </a:extLst>
          </p:cNvPr>
          <p:cNvSpPr txBox="1">
            <a:spLocks/>
          </p:cNvSpPr>
          <p:nvPr/>
        </p:nvSpPr>
        <p:spPr>
          <a:xfrm>
            <a:off x="4114800" y="1657350"/>
            <a:ext cx="4038600" cy="27690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spcBef>
                <a:spcPts val="600"/>
              </a:spcBef>
              <a:buClr>
                <a:srgbClr val="19BBD5"/>
              </a:buClr>
              <a:buSzPts val="2400"/>
              <a:buFont typeface="Nixie One"/>
              <a:buChar char="◇"/>
            </a:pPr>
            <a:r>
              <a:rPr lang="en-US" sz="24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Hue – Saturation –Brightness</a:t>
            </a:r>
          </a:p>
          <a:p>
            <a:pPr marL="457200" indent="-381000">
              <a:spcBef>
                <a:spcPts val="600"/>
              </a:spcBef>
              <a:buClr>
                <a:srgbClr val="19BBD5"/>
              </a:buClr>
              <a:buSzPts val="2400"/>
              <a:buFont typeface="Nixie One"/>
              <a:buChar char="◇"/>
            </a:pPr>
            <a:r>
              <a:rPr lang="en-US" sz="24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Cylindrical Coordinate System</a:t>
            </a:r>
          </a:p>
          <a:p>
            <a:pPr marL="457200" indent="-381000">
              <a:spcBef>
                <a:spcPts val="600"/>
              </a:spcBef>
              <a:buClr>
                <a:srgbClr val="19BBD5"/>
              </a:buClr>
              <a:buSzPts val="2400"/>
              <a:buFont typeface="Nixie One"/>
              <a:buChar char="◇"/>
            </a:pPr>
            <a:r>
              <a:rPr lang="en-US" sz="24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Stores colours’ attributes in “human way”.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65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D4B391-1BA1-456F-9556-D3BD90F805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B1DF2-C915-45F3-BFB9-D26F5660F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369" y="182935"/>
            <a:ext cx="6036599" cy="48255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9FA1DF-999E-4D18-99F6-6838BDD07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273054"/>
            <a:ext cx="4645269" cy="46452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9492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3.7037E-7 L 0.14201 -0.00463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1" y="-247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3.7037E-7 L -0.18732 -0.00463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75" y="-24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201 -0.00463 L 3.88889E-6 -2.08167E-17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7A721D-5832-4444-A243-35A53181BE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F400C-AF6F-4335-98F3-83B6005F2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931" y="1723838"/>
            <a:ext cx="3280269" cy="22704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A9A3B7-B111-40A6-9CCC-423A20AA3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666243"/>
            <a:ext cx="2385650" cy="23856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7FEA992-CAA3-4486-A859-22C53F91BD27}"/>
              </a:ext>
            </a:extLst>
          </p:cNvPr>
          <p:cNvSpPr/>
          <p:nvPr/>
        </p:nvSpPr>
        <p:spPr>
          <a:xfrm>
            <a:off x="1714500" y="4248150"/>
            <a:ext cx="990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20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GIMP</a:t>
            </a:r>
            <a:endParaRPr lang="en-MY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16AA9C-3D7A-4BD7-826F-5C06E5793F08}"/>
              </a:ext>
            </a:extLst>
          </p:cNvPr>
          <p:cNvSpPr/>
          <p:nvPr/>
        </p:nvSpPr>
        <p:spPr>
          <a:xfrm>
            <a:off x="5295902" y="4222810"/>
            <a:ext cx="2286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20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Adobe Photoshop</a:t>
            </a:r>
            <a:endParaRPr lang="en-MY" sz="2000"/>
          </a:p>
        </p:txBody>
      </p:sp>
      <p:sp>
        <p:nvSpPr>
          <p:cNvPr id="10" name="Google Shape;366;p15">
            <a:extLst>
              <a:ext uri="{FF2B5EF4-FFF2-40B4-BE49-F238E27FC236}">
                <a16:creationId xmlns:a16="http://schemas.microsoft.com/office/drawing/2014/main" id="{03FC8974-694F-4CDD-B0A1-07473719DB45}"/>
              </a:ext>
            </a:extLst>
          </p:cNvPr>
          <p:cNvSpPr txBox="1">
            <a:spLocks/>
          </p:cNvSpPr>
          <p:nvPr/>
        </p:nvSpPr>
        <p:spPr>
          <a:xfrm>
            <a:off x="1422400" y="622560"/>
            <a:ext cx="629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Application of HSB Model</a:t>
            </a:r>
            <a:endParaRPr lang="en-US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90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opperplate Gothic Bold" panose="020E0705020206020404" pitchFamily="34" charset="0"/>
              </a:rPr>
              <a:t>Spher</a:t>
            </a:r>
            <a:r>
              <a:rPr lang="en-MY" sz="4800">
                <a:latin typeface="Copperplate Gothic Bold" panose="020E0705020206020404" pitchFamily="34" charset="0"/>
              </a:rPr>
              <a:t>ical Coordinate : </a:t>
            </a:r>
            <a:endParaRPr sz="4800" dirty="0">
              <a:latin typeface="Copperplate Gothic Bold" panose="020E0705020206020404" pitchFamily="34" charset="0"/>
            </a:endParaRP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latin typeface="Maiandra GD" panose="020E0502030308020204" pitchFamily="34" charset="0"/>
              </a:rPr>
              <a:t>Geographic Coordinate System &amp;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latin typeface="Maiandra GD" panose="020E0502030308020204" pitchFamily="34" charset="0"/>
              </a:rPr>
              <a:t>Time Zone</a:t>
            </a:r>
            <a:endParaRPr sz="2500" b="1" dirty="0">
              <a:latin typeface="Maiandra GD" panose="020E0502030308020204" pitchFamily="34" charset="0"/>
            </a:endParaRP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9600">
                <a:solidFill>
                  <a:schemeClr val="bg1"/>
                </a:solidFill>
                <a:latin typeface="Muli"/>
                <a:ea typeface="Muli"/>
                <a:cs typeface="Muli"/>
                <a:sym typeface="Muli"/>
              </a:rPr>
              <a:t>🌏</a:t>
            </a:r>
            <a:endParaRPr sz="36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" grpId="0"/>
      <p:bldP spid="3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latin typeface="Maiandra GD" panose="020E0502030308020204" pitchFamily="34" charset="0"/>
              </a:rPr>
              <a:t>Longitude and latitude are imaginary lines that circle the Earth. </a:t>
            </a:r>
          </a:p>
          <a:p>
            <a:r>
              <a:rPr lang="en-US" dirty="0">
                <a:latin typeface="Maiandra GD" panose="020E0502030308020204" pitchFamily="34" charset="0"/>
              </a:rPr>
              <a:t>These lines are located on maps and measured in degrees and each degree is divided into 60 minutes.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  <p:sp>
        <p:nvSpPr>
          <p:cNvPr id="367" name="Google Shape;367;p1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9" b="97203" l="3274" r="96131">
                        <a14:foregroundMark x1="32440" y1="24476" x2="32440" y2="24476"/>
                        <a14:foregroundMark x1="28869" y1="19930" x2="20238" y2="29720"/>
                        <a14:foregroundMark x1="25595" y1="21329" x2="35119" y2="23077"/>
                        <a14:foregroundMark x1="39881" y1="19580" x2="25595" y2="41958"/>
                        <a14:foregroundMark x1="28869" y1="30420" x2="19940" y2="65385"/>
                        <a14:foregroundMark x1="19048" y1="17483" x2="11607" y2="37762"/>
                        <a14:foregroundMark x1="11012" y1="30070" x2="8333" y2="49650"/>
                        <a14:foregroundMark x1="8929" y1="56294" x2="21429" y2="78322"/>
                        <a14:foregroundMark x1="9821" y1="52797" x2="17857" y2="61888"/>
                        <a14:foregroundMark x1="14286" y1="40909" x2="22024" y2="52098"/>
                        <a14:foregroundMark x1="16964" y1="36364" x2="25298" y2="44755"/>
                        <a14:foregroundMark x1="12798" y1="49301" x2="29762" y2="66084"/>
                        <a14:foregroundMark x1="43750" y1="19580" x2="27381" y2="76224"/>
                        <a14:foregroundMark x1="39881" y1="22378" x2="24702" y2="70979"/>
                        <a14:foregroundMark x1="33929" y1="34615" x2="27381" y2="52448"/>
                        <a14:foregroundMark x1="21131" y1="34615" x2="21131" y2="34615"/>
                        <a14:foregroundMark x1="9226" y1="60490" x2="19048" y2="8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38150"/>
            <a:ext cx="5029200" cy="4280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9310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047750"/>
            <a:ext cx="4876800" cy="3449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0448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7"/>
          <p:cNvSpPr/>
          <p:nvPr/>
        </p:nvSpPr>
        <p:spPr>
          <a:xfrm rot="-5400000">
            <a:off x="851779" y="484346"/>
            <a:ext cx="2043913" cy="242921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0" name="Google Shape;380;p17"/>
          <p:cNvSpPr txBox="1">
            <a:spLocks noGrp="1"/>
          </p:cNvSpPr>
          <p:nvPr>
            <p:ph type="ctrTitle" idx="4294967295"/>
          </p:nvPr>
        </p:nvSpPr>
        <p:spPr>
          <a:xfrm>
            <a:off x="3267390" y="1533521"/>
            <a:ext cx="5791198" cy="11074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rgbClr val="FFFF00"/>
                </a:solidFill>
                <a:latin typeface="Maiandra GD" panose="020E0502030308020204" pitchFamily="34" charset="0"/>
              </a:rPr>
              <a:t>Time Zone </a:t>
            </a:r>
            <a:r>
              <a:rPr lang="en" sz="35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aiandra GD" panose="020E0502030308020204" pitchFamily="34" charset="0"/>
              </a:rPr>
              <a:t>will only be influenced by the changes of </a:t>
            </a:r>
            <a:r>
              <a:rPr lang="en" sz="4400" b="1" dirty="0">
                <a:solidFill>
                  <a:srgbClr val="FFFF00"/>
                </a:solidFill>
                <a:latin typeface="Maiandra GD" panose="020E0502030308020204" pitchFamily="34" charset="0"/>
              </a:rPr>
              <a:t>longitute</a:t>
            </a:r>
            <a:r>
              <a:rPr lang="en" sz="3500" b="1" dirty="0">
                <a:solidFill>
                  <a:srgbClr val="FFFF00"/>
                </a:solidFill>
                <a:latin typeface="Maiandra GD" panose="020E0502030308020204" pitchFamily="34" charset="0"/>
              </a:rPr>
              <a:t> </a:t>
            </a:r>
            <a:r>
              <a:rPr lang="en" sz="35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aiandra GD" panose="020E0502030308020204" pitchFamily="34" charset="0"/>
              </a:rPr>
              <a:t>but not latitude.</a:t>
            </a:r>
            <a:endParaRPr sz="3500" b="1" dirty="0">
              <a:solidFill>
                <a:schemeClr val="accent1">
                  <a:lumMod val="20000"/>
                  <a:lumOff val="80000"/>
                </a:schemeClr>
              </a:solidFill>
              <a:latin typeface="Maiandra GD" panose="020E0502030308020204" pitchFamily="34" charset="0"/>
            </a:endParaRPr>
          </a:p>
        </p:txBody>
      </p:sp>
      <p:grpSp>
        <p:nvGrpSpPr>
          <p:cNvPr id="382" name="Google Shape;382;p17"/>
          <p:cNvGrpSpPr/>
          <p:nvPr/>
        </p:nvGrpSpPr>
        <p:grpSpPr>
          <a:xfrm>
            <a:off x="1537823" y="843052"/>
            <a:ext cx="1032405" cy="1032468"/>
            <a:chOff x="6654650" y="3665275"/>
            <a:chExt cx="409100" cy="409125"/>
          </a:xfrm>
        </p:grpSpPr>
        <p:sp>
          <p:nvSpPr>
            <p:cNvPr id="383" name="Google Shape;383;p1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17"/>
          <p:cNvGrpSpPr/>
          <p:nvPr/>
        </p:nvGrpSpPr>
        <p:grpSpPr>
          <a:xfrm rot="-731900">
            <a:off x="1415667" y="1958285"/>
            <a:ext cx="688564" cy="688681"/>
            <a:chOff x="570875" y="4322250"/>
            <a:chExt cx="443300" cy="443325"/>
          </a:xfrm>
        </p:grpSpPr>
        <p:sp>
          <p:nvSpPr>
            <p:cNvPr id="386" name="Google Shape;386;p17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17"/>
          <p:cNvSpPr/>
          <p:nvPr/>
        </p:nvSpPr>
        <p:spPr>
          <a:xfrm>
            <a:off x="2400215" y="1998268"/>
            <a:ext cx="260931" cy="24914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7"/>
          <p:cNvSpPr/>
          <p:nvPr/>
        </p:nvSpPr>
        <p:spPr>
          <a:xfrm rot="2327381">
            <a:off x="1010640" y="1521806"/>
            <a:ext cx="443468" cy="4233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7"/>
          <p:cNvSpPr/>
          <p:nvPr/>
        </p:nvSpPr>
        <p:spPr>
          <a:xfrm rot="2327012">
            <a:off x="2822120" y="1714616"/>
            <a:ext cx="183443" cy="1751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AB3CE3-4C78-43FC-A595-3F8DB87885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pSp>
        <p:nvGrpSpPr>
          <p:cNvPr id="3" name="Google Shape;642;p38">
            <a:extLst>
              <a:ext uri="{FF2B5EF4-FFF2-40B4-BE49-F238E27FC236}">
                <a16:creationId xmlns:a16="http://schemas.microsoft.com/office/drawing/2014/main" id="{F4050205-95F6-4235-893C-023B5928C525}"/>
              </a:ext>
            </a:extLst>
          </p:cNvPr>
          <p:cNvGrpSpPr/>
          <p:nvPr/>
        </p:nvGrpSpPr>
        <p:grpSpPr>
          <a:xfrm>
            <a:off x="505812" y="285750"/>
            <a:ext cx="733143" cy="732036"/>
            <a:chOff x="6660750" y="298550"/>
            <a:chExt cx="396900" cy="396300"/>
          </a:xfrm>
        </p:grpSpPr>
        <p:sp>
          <p:nvSpPr>
            <p:cNvPr id="4" name="Google Shape;643;p38">
              <a:extLst>
                <a:ext uri="{FF2B5EF4-FFF2-40B4-BE49-F238E27FC236}">
                  <a16:creationId xmlns:a16="http://schemas.microsoft.com/office/drawing/2014/main" id="{0BC11899-8011-4D5D-8A54-B658F5FDFD2F}"/>
                </a:ext>
              </a:extLst>
            </p:cNvPr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44;p38">
              <a:extLst>
                <a:ext uri="{FF2B5EF4-FFF2-40B4-BE49-F238E27FC236}">
                  <a16:creationId xmlns:a16="http://schemas.microsoft.com/office/drawing/2014/main" id="{4C15B95E-8F31-4CCF-BE59-D7D8878F5FE5}"/>
                </a:ext>
              </a:extLst>
            </p:cNvPr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5DEB96C-0CB9-41FB-A757-93EFB94A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90"/>
            <a:ext cx="9130443" cy="483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77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AB3CE3-4C78-43FC-A595-3F8DB87885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grpSp>
        <p:nvGrpSpPr>
          <p:cNvPr id="3" name="Google Shape;642;p38">
            <a:extLst>
              <a:ext uri="{FF2B5EF4-FFF2-40B4-BE49-F238E27FC236}">
                <a16:creationId xmlns:a16="http://schemas.microsoft.com/office/drawing/2014/main" id="{F4050205-95F6-4235-893C-023B5928C525}"/>
              </a:ext>
            </a:extLst>
          </p:cNvPr>
          <p:cNvGrpSpPr/>
          <p:nvPr/>
        </p:nvGrpSpPr>
        <p:grpSpPr>
          <a:xfrm>
            <a:off x="505812" y="285750"/>
            <a:ext cx="733143" cy="732036"/>
            <a:chOff x="6660750" y="298550"/>
            <a:chExt cx="396900" cy="396300"/>
          </a:xfrm>
        </p:grpSpPr>
        <p:sp>
          <p:nvSpPr>
            <p:cNvPr id="4" name="Google Shape;643;p38">
              <a:extLst>
                <a:ext uri="{FF2B5EF4-FFF2-40B4-BE49-F238E27FC236}">
                  <a16:creationId xmlns:a16="http://schemas.microsoft.com/office/drawing/2014/main" id="{0BC11899-8011-4D5D-8A54-B658F5FDFD2F}"/>
                </a:ext>
              </a:extLst>
            </p:cNvPr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44;p38">
              <a:extLst>
                <a:ext uri="{FF2B5EF4-FFF2-40B4-BE49-F238E27FC236}">
                  <a16:creationId xmlns:a16="http://schemas.microsoft.com/office/drawing/2014/main" id="{4C15B95E-8F31-4CCF-BE59-D7D8878F5FE5}"/>
                </a:ext>
              </a:extLst>
            </p:cNvPr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19F2979-1810-4202-A42D-0B82304C2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1907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57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047750"/>
            <a:ext cx="5638800" cy="184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4800" dirty="0">
                <a:latin typeface="Copperplate Gothic Bold" panose="020E0705020206020404" pitchFamily="34" charset="0"/>
              </a:rPr>
              <a:t>Rectangular</a:t>
            </a:r>
            <a:br>
              <a:rPr lang="en-MY" sz="4800" dirty="0">
                <a:latin typeface="Copperplate Gothic Bold" panose="020E0705020206020404" pitchFamily="34" charset="0"/>
              </a:rPr>
            </a:br>
            <a:r>
              <a:rPr lang="en-MY" sz="4800" dirty="0">
                <a:latin typeface="Copperplate Gothic Bold" panose="020E0705020206020404" pitchFamily="34" charset="0"/>
              </a:rPr>
              <a:t>Coordinate : </a:t>
            </a:r>
            <a:endParaRPr sz="4800" dirty="0">
              <a:latin typeface="Copperplate Gothic Bold" panose="020E0705020206020404" pitchFamily="34" charset="0"/>
            </a:endParaRP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latin typeface="Maiandra GD" panose="020E0502030308020204" pitchFamily="34" charset="0"/>
              </a:rPr>
              <a:t>Imaginary Axis is REAL</a:t>
            </a:r>
            <a:endParaRPr sz="2500" b="1" dirty="0">
              <a:latin typeface="Maiandra GD" panose="020E0502030308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1D4A5A-C6C1-43B4-AB34-E4C4E7C8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770858"/>
            <a:ext cx="1322953" cy="132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85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" grpId="0"/>
      <p:bldP spid="36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68A1F3-5AEC-4D5C-A231-5DF7ED863C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5BEC60-4C8D-450C-9ACB-85B791B73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811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98" name="Google Shape;398;p1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828800" y="2300775"/>
                <a:ext cx="3505200" cy="2663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285750" indent="-285750"/>
                <a:r>
                  <a:rPr lang="en" sz="2000"/>
                  <a:t>Is </a:t>
                </a:r>
                <a:r>
                  <a:rPr lang="en-GB" sz="2000" dirty="0"/>
                  <a:t>the square root of </a:t>
                </a: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MY" sz="2000"/>
              </a:p>
              <a:p>
                <a:pPr marL="285750" indent="-285750"/>
                <a:r>
                  <a:rPr lang="en-GB" sz="2000"/>
                  <a:t>Useful </a:t>
                </a:r>
                <a:r>
                  <a:rPr lang="en-GB" sz="2000" dirty="0"/>
                  <a:t>when solve things that need the square root of a negative number.</a:t>
                </a:r>
              </a:p>
            </p:txBody>
          </p:sp>
        </mc:Choice>
        <mc:Fallback>
          <p:sp>
            <p:nvSpPr>
              <p:cNvPr id="398" name="Google Shape;398;p1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828800" y="2300775"/>
                <a:ext cx="3505200" cy="2663700"/>
              </a:xfrm>
              <a:prstGeom prst="rect">
                <a:avLst/>
              </a:prstGeom>
              <a:blipFill>
                <a:blip r:embed="rId3"/>
                <a:stretch>
                  <a:fillRect r="-3304"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9" name="Google Shape;399;p18"/>
          <p:cNvSpPr txBox="1">
            <a:spLocks noGrp="1"/>
          </p:cNvSpPr>
          <p:nvPr>
            <p:ph type="title"/>
          </p:nvPr>
        </p:nvSpPr>
        <p:spPr>
          <a:xfrm>
            <a:off x="1828800" y="1238250"/>
            <a:ext cx="5943600" cy="9521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800">
                <a:latin typeface="Copperplate Gothic Bold" panose="020E0705020206020404" pitchFamily="34" charset="0"/>
              </a:rPr>
              <a:t>Imaginary </a:t>
            </a:r>
            <a:br>
              <a:rPr lang="en-GB" sz="4800">
                <a:latin typeface="Copperplate Gothic Bold" panose="020E0705020206020404" pitchFamily="34" charset="0"/>
              </a:rPr>
            </a:br>
            <a:r>
              <a:rPr lang="en-GB" sz="4800">
                <a:latin typeface="Copperplate Gothic Bold" panose="020E0705020206020404" pitchFamily="34" charset="0"/>
              </a:rPr>
              <a:t>Number</a:t>
            </a:r>
            <a:endParaRPr lang="en-GB" sz="4800" dirty="0">
              <a:latin typeface="Copperplate Gothic Bold" panose="020E0705020206020404" pitchFamily="34" charset="0"/>
            </a:endParaRPr>
          </a:p>
        </p:txBody>
      </p:sp>
      <p:sp>
        <p:nvSpPr>
          <p:cNvPr id="401" name="Google Shape;401;p1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AD1EB-FF7A-4EC2-A7A1-78C67A6B1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907" y="2300775"/>
            <a:ext cx="4191000" cy="2286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7C37B4-5812-40FC-BAEF-8B8CDB9DAFB0}"/>
                  </a:ext>
                </a:extLst>
              </p:cNvPr>
              <p:cNvSpPr txBox="1"/>
              <p:nvPr/>
            </p:nvSpPr>
            <p:spPr>
              <a:xfrm>
                <a:off x="5867400" y="971550"/>
                <a:ext cx="2148922" cy="10132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MY" sz="6000" b="0">
                    <a:solidFill>
                      <a:schemeClr val="bg1">
                        <a:lumMod val="75000"/>
                      </a:schemeClr>
                    </a:solidFill>
                  </a:rPr>
                  <a:t>1</a:t>
                </a:r>
                <a14:m>
                  <m:oMath xmlns:m="http://schemas.openxmlformats.org/officeDocument/2006/math">
                    <m:r>
                      <a:rPr lang="en-MY" sz="6000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MY" sz="6000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MY" sz="6000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rad>
                  </m:oMath>
                </a14:m>
                <a:endParaRPr lang="en-MY" sz="600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7C37B4-5812-40FC-BAEF-8B8CDB9DAF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7400" y="971550"/>
                <a:ext cx="2148922" cy="1013226"/>
              </a:xfrm>
              <a:prstGeom prst="rect">
                <a:avLst/>
              </a:prstGeom>
              <a:blipFill>
                <a:blip r:embed="rId5"/>
                <a:stretch>
                  <a:fillRect l="-21591" t="-14371" b="-43713"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521BDB4-6154-4DAB-9BE1-678603ADF4FB}"/>
                  </a:ext>
                </a:extLst>
              </p:cNvPr>
              <p:cNvSpPr txBox="1"/>
              <p:nvPr/>
            </p:nvSpPr>
            <p:spPr>
              <a:xfrm>
                <a:off x="5715000" y="952762"/>
                <a:ext cx="2991396" cy="1032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MY" sz="6000" b="0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MY" sz="6000" b="0" i="1" smtClean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MY" sz="6000" b="0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MY" sz="6000" b="0" i="1" smtClean="0">
                              <a:solidFill>
                                <a:schemeClr val="bg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rad>
                    </m:oMath>
                  </m:oMathPara>
                </a14:m>
                <a:endParaRPr lang="en-MY" sz="600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521BDB4-6154-4DAB-9BE1-678603ADF4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00" y="952762"/>
                <a:ext cx="2991396" cy="103201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MY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30C4BC29-2A8A-4708-B8B5-B36261376F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8722" y="1622563"/>
            <a:ext cx="705008" cy="671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83951E-6 L 0.29166 -2.83951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8" grpId="0" uiExpand="1"/>
      <p:bldP spid="398" grpId="1"/>
      <p:bldP spid="399" grpId="0"/>
      <p:bldP spid="7" grpId="0"/>
      <p:bldP spid="7" grpId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AE600-CC6D-4BF9-ABC6-4F9C88A4FC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7" name="Google Shape;400;p18">
            <a:extLst>
              <a:ext uri="{FF2B5EF4-FFF2-40B4-BE49-F238E27FC236}">
                <a16:creationId xmlns:a16="http://schemas.microsoft.com/office/drawing/2014/main" id="{375E826A-670C-461D-95AF-7D641BFEF2BB}"/>
              </a:ext>
            </a:extLst>
          </p:cNvPr>
          <p:cNvSpPr txBox="1">
            <a:spLocks/>
          </p:cNvSpPr>
          <p:nvPr/>
        </p:nvSpPr>
        <p:spPr>
          <a:xfrm>
            <a:off x="3727704" y="1603664"/>
            <a:ext cx="5111496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Bef>
                <a:spcPts val="600"/>
              </a:spcBef>
              <a:buClr>
                <a:srgbClr val="19BBD5"/>
              </a:buClr>
              <a:buSzPts val="1400"/>
              <a:buFont typeface="Muli"/>
              <a:buChar char="◇"/>
            </a:pPr>
            <a:r>
              <a:rPr lang="en-MY" sz="18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Is the plane of complex numbers spanned by the vectors 1 and i, where i is the imaginary number. </a:t>
            </a:r>
          </a:p>
          <a:p>
            <a:pPr marL="285750" indent="-285750">
              <a:spcBef>
                <a:spcPts val="600"/>
              </a:spcBef>
              <a:buClr>
                <a:srgbClr val="19BBD5"/>
              </a:buClr>
              <a:buSzPts val="1400"/>
              <a:buFont typeface="Muli"/>
              <a:buChar char="◇"/>
            </a:pPr>
            <a:r>
              <a:rPr lang="en-MY" sz="1800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expressed in the form a + bi </a:t>
            </a:r>
          </a:p>
          <a:p>
            <a:pPr marL="285750" indent="427038">
              <a:spcBef>
                <a:spcPts val="600"/>
              </a:spcBef>
              <a:buClr>
                <a:srgbClr val="19BBD5"/>
              </a:buClr>
              <a:buSzPts val="1400"/>
              <a:buFont typeface="Muli"/>
              <a:buChar char="◇"/>
            </a:pPr>
            <a:r>
              <a:rPr lang="en-MY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a - the real portion of the complex number</a:t>
            </a:r>
          </a:p>
          <a:p>
            <a:pPr marL="285750" lvl="2" indent="427038">
              <a:spcBef>
                <a:spcPts val="600"/>
              </a:spcBef>
              <a:buClr>
                <a:srgbClr val="19BBD5"/>
              </a:buClr>
              <a:buSzPts val="1400"/>
              <a:buFont typeface="Muli"/>
              <a:buChar char="◇"/>
            </a:pPr>
            <a:r>
              <a:rPr lang="en-MY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rPr>
              <a:t>b - the imaginary portion of the complex number</a:t>
            </a:r>
            <a:endParaRPr lang="en-MY" dirty="0">
              <a:solidFill>
                <a:srgbClr val="C6DAEC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EC4F7FD-6B62-45A3-8FC0-284885DE9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2257" y="1581150"/>
            <a:ext cx="3048000" cy="3048000"/>
          </a:xfrm>
          <a:prstGeom prst="rect">
            <a:avLst/>
          </a:prstGeom>
        </p:spPr>
      </p:pic>
      <p:sp>
        <p:nvSpPr>
          <p:cNvPr id="9" name="Google Shape;399;p18">
            <a:extLst>
              <a:ext uri="{FF2B5EF4-FFF2-40B4-BE49-F238E27FC236}">
                <a16:creationId xmlns:a16="http://schemas.microsoft.com/office/drawing/2014/main" id="{41D83AE4-1C77-4877-ACC0-8052E559A924}"/>
              </a:ext>
            </a:extLst>
          </p:cNvPr>
          <p:cNvSpPr txBox="1">
            <a:spLocks/>
          </p:cNvSpPr>
          <p:nvPr/>
        </p:nvSpPr>
        <p:spPr>
          <a:xfrm>
            <a:off x="1524000" y="400061"/>
            <a:ext cx="5943600" cy="95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GB" sz="4800">
                <a:latin typeface="Copperplate Gothic Bold" panose="020E0705020206020404" pitchFamily="34" charset="0"/>
              </a:rPr>
              <a:t>Complex Plane</a:t>
            </a:r>
            <a:endParaRPr lang="en-GB" sz="4800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50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9CCCD9-9E28-4B6A-B5C0-767368A75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475" y="1850598"/>
            <a:ext cx="4891050" cy="27539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F83D6A-AB40-4AF6-93E7-6F6BA763F61E}"/>
              </a:ext>
            </a:extLst>
          </p:cNvPr>
          <p:cNvSpPr txBox="1"/>
          <p:nvPr/>
        </p:nvSpPr>
        <p:spPr>
          <a:xfrm>
            <a:off x="3429000" y="4702865"/>
            <a:ext cx="457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MY" sz="1100">
                <a:solidFill>
                  <a:schemeClr val="bg1"/>
                </a:solidFill>
              </a:rPr>
              <a:t>Reference: https://www.youtube.com/watch?v=T647CGsuOVU</a:t>
            </a:r>
          </a:p>
        </p:txBody>
      </p:sp>
      <p:sp>
        <p:nvSpPr>
          <p:cNvPr id="14" name="Google Shape;366;p15">
            <a:extLst>
              <a:ext uri="{FF2B5EF4-FFF2-40B4-BE49-F238E27FC236}">
                <a16:creationId xmlns:a16="http://schemas.microsoft.com/office/drawing/2014/main" id="{C9EF4AB1-EA87-482E-9D11-FB4686289331}"/>
              </a:ext>
            </a:extLst>
          </p:cNvPr>
          <p:cNvSpPr txBox="1">
            <a:spLocks/>
          </p:cNvSpPr>
          <p:nvPr/>
        </p:nvSpPr>
        <p:spPr>
          <a:xfrm>
            <a:off x="1671320" y="932400"/>
            <a:ext cx="629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The Real-Complex 3D Plane??!!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88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4800">
                <a:latin typeface="Copperplate Gothic Bold" panose="020E0705020206020404" pitchFamily="34" charset="0"/>
              </a:rPr>
              <a:t>Cylindrical Coordinate : </a:t>
            </a:r>
            <a:endParaRPr sz="4800" dirty="0">
              <a:latin typeface="Copperplate Gothic Bold" panose="020E0705020206020404" pitchFamily="34" charset="0"/>
            </a:endParaRP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latin typeface="Maiandra GD" panose="020E0502030308020204" pitchFamily="34" charset="0"/>
              </a:rPr>
              <a:t>Hue-Saturation-Brightness (HSB)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>
                <a:latin typeface="Maiandra GD" panose="020E0502030308020204" pitchFamily="34" charset="0"/>
              </a:rPr>
              <a:t>Colour Space Model</a:t>
            </a:r>
            <a:endParaRPr sz="2500" b="1" dirty="0">
              <a:latin typeface="Maiandra GD" panose="020E0502030308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694FE2-1F7D-4494-A545-EE15A52684F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1891594"/>
            <a:ext cx="1360311" cy="136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6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" grpId="0"/>
      <p:bldP spid="3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9636FE-1B65-4670-ABAA-8BFAF19CF1A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57" y="1657350"/>
            <a:ext cx="3271520" cy="2453640"/>
          </a:xfrm>
          <a:prstGeom prst="rect">
            <a:avLst/>
          </a:prstGeom>
        </p:spPr>
      </p:pic>
      <p:sp>
        <p:nvSpPr>
          <p:cNvPr id="5" name="Google Shape;366;p15">
            <a:extLst>
              <a:ext uri="{FF2B5EF4-FFF2-40B4-BE49-F238E27FC236}">
                <a16:creationId xmlns:a16="http://schemas.microsoft.com/office/drawing/2014/main" id="{6F15F8B2-14A6-45A5-8A95-7BD0EFB3109F}"/>
              </a:ext>
            </a:extLst>
          </p:cNvPr>
          <p:cNvSpPr txBox="1">
            <a:spLocks/>
          </p:cNvSpPr>
          <p:nvPr/>
        </p:nvSpPr>
        <p:spPr>
          <a:xfrm>
            <a:off x="1422400" y="622560"/>
            <a:ext cx="629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How computer graphic shows </a:t>
            </a:r>
            <a:r>
              <a:rPr lang="en-US" sz="3200">
                <a:solidFill>
                  <a:srgbClr val="FF0000"/>
                </a:solidFill>
                <a:latin typeface="Copperplate Gothic Bold" panose="020E0705020206020404" pitchFamily="34" charset="0"/>
                <a:sym typeface="Nixie One"/>
              </a:rPr>
              <a:t>c</a:t>
            </a:r>
            <a:r>
              <a:rPr lang="en-US" sz="3200">
                <a:solidFill>
                  <a:srgbClr val="FFC000"/>
                </a:solidFill>
                <a:latin typeface="Copperplate Gothic Bold" panose="020E0705020206020404" pitchFamily="34" charset="0"/>
                <a:sym typeface="Nixie One"/>
              </a:rPr>
              <a:t>o</a:t>
            </a:r>
            <a:r>
              <a:rPr lang="en-US" sz="3200">
                <a:solidFill>
                  <a:srgbClr val="FFFF00"/>
                </a:solidFill>
                <a:latin typeface="Copperplate Gothic Bold" panose="020E0705020206020404" pitchFamily="34" charset="0"/>
                <a:sym typeface="Nixie One"/>
              </a:rPr>
              <a:t>l</a:t>
            </a:r>
            <a:r>
              <a:rPr lang="en-US" sz="3200">
                <a:solidFill>
                  <a:srgbClr val="92D050"/>
                </a:solidFill>
                <a:latin typeface="Copperplate Gothic Bold" panose="020E0705020206020404" pitchFamily="34" charset="0"/>
                <a:sym typeface="Nixie One"/>
              </a:rPr>
              <a:t>o</a:t>
            </a:r>
            <a:r>
              <a:rPr lang="en-US" sz="3200">
                <a:solidFill>
                  <a:srgbClr val="00B050"/>
                </a:solidFill>
                <a:latin typeface="Copperplate Gothic Bold" panose="020E0705020206020404" pitchFamily="34" charset="0"/>
                <a:sym typeface="Nixie One"/>
              </a:rPr>
              <a:t>u</a:t>
            </a:r>
            <a:r>
              <a:rPr lang="en-US" sz="3200">
                <a:solidFill>
                  <a:srgbClr val="7030A0"/>
                </a:solidFill>
                <a:latin typeface="Copperplate Gothic Bold" panose="020E0705020206020404" pitchFamily="34" charset="0"/>
                <a:sym typeface="Nixie One"/>
              </a:rPr>
              <a:t>r</a:t>
            </a: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?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  <p:sp>
        <p:nvSpPr>
          <p:cNvPr id="6" name="Google Shape;366;p15">
            <a:extLst>
              <a:ext uri="{FF2B5EF4-FFF2-40B4-BE49-F238E27FC236}">
                <a16:creationId xmlns:a16="http://schemas.microsoft.com/office/drawing/2014/main" id="{49D726D3-C23D-49F2-A87E-8352C84DF72C}"/>
              </a:ext>
            </a:extLst>
          </p:cNvPr>
          <p:cNvSpPr txBox="1">
            <a:spLocks/>
          </p:cNvSpPr>
          <p:nvPr/>
        </p:nvSpPr>
        <p:spPr>
          <a:xfrm>
            <a:off x="4114800" y="1657350"/>
            <a:ext cx="4038600" cy="27690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spcBef>
                <a:spcPts val="600"/>
              </a:spcBef>
              <a:buClr>
                <a:srgbClr val="19BBD5"/>
              </a:buClr>
              <a:buSzPts val="2400"/>
              <a:buFont typeface="Nixie One"/>
              <a:buChar char="◇"/>
            </a:pPr>
            <a:r>
              <a:rPr lang="en-US" sz="24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Additive color model</a:t>
            </a:r>
          </a:p>
          <a:p>
            <a:pPr marL="457200" indent="-381000">
              <a:spcBef>
                <a:spcPts val="600"/>
              </a:spcBef>
              <a:buClr>
                <a:srgbClr val="19BBD5"/>
              </a:buClr>
              <a:buSzPts val="2400"/>
              <a:buFont typeface="Nixie One"/>
              <a:buChar char="◇"/>
            </a:pPr>
            <a:r>
              <a:rPr lang="en-US" sz="2400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3 types of primary colours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A21246-8795-4340-A987-D4E9BE148F64}"/>
              </a:ext>
            </a:extLst>
          </p:cNvPr>
          <p:cNvSpPr/>
          <p:nvPr/>
        </p:nvSpPr>
        <p:spPr>
          <a:xfrm>
            <a:off x="919550" y="4285488"/>
            <a:ext cx="22669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>
                <a:solidFill>
                  <a:srgbClr val="C6DAEC"/>
                </a:solidFill>
                <a:latin typeface="Maiandra GD" panose="020E0502030308020204" pitchFamily="34" charset="0"/>
                <a:sym typeface="Nixie One"/>
              </a:rPr>
              <a:t>RGB Colour Space Model</a:t>
            </a:r>
          </a:p>
        </p:txBody>
      </p:sp>
      <p:grpSp>
        <p:nvGrpSpPr>
          <p:cNvPr id="8" name="Google Shape;743;p38">
            <a:extLst>
              <a:ext uri="{FF2B5EF4-FFF2-40B4-BE49-F238E27FC236}">
                <a16:creationId xmlns:a16="http://schemas.microsoft.com/office/drawing/2014/main" id="{FC0EAB18-B4F0-4410-9794-A051CFB8206A}"/>
              </a:ext>
            </a:extLst>
          </p:cNvPr>
          <p:cNvGrpSpPr/>
          <p:nvPr/>
        </p:nvGrpSpPr>
        <p:grpSpPr>
          <a:xfrm>
            <a:off x="685800" y="511939"/>
            <a:ext cx="318996" cy="307211"/>
            <a:chOff x="2583325" y="2972875"/>
            <a:chExt cx="462850" cy="445750"/>
          </a:xfrm>
        </p:grpSpPr>
        <p:sp>
          <p:nvSpPr>
            <p:cNvPr id="9" name="Google Shape;744;p38">
              <a:extLst>
                <a:ext uri="{FF2B5EF4-FFF2-40B4-BE49-F238E27FC236}">
                  <a16:creationId xmlns:a16="http://schemas.microsoft.com/office/drawing/2014/main" id="{B64ECE6C-9EA8-4CE5-A3ED-298017FF67DA}"/>
                </a:ext>
              </a:extLst>
            </p:cNvPr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45;p38">
              <a:extLst>
                <a:ext uri="{FF2B5EF4-FFF2-40B4-BE49-F238E27FC236}">
                  <a16:creationId xmlns:a16="http://schemas.microsoft.com/office/drawing/2014/main" id="{0115E530-A649-4550-BEC3-80CF68280DB6}"/>
                </a:ext>
              </a:extLst>
            </p:cNvPr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3041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66;p15">
            <a:extLst>
              <a:ext uri="{FF2B5EF4-FFF2-40B4-BE49-F238E27FC236}">
                <a16:creationId xmlns:a16="http://schemas.microsoft.com/office/drawing/2014/main" id="{6F15F8B2-14A6-45A5-8A95-7BD0EFB3109F}"/>
              </a:ext>
            </a:extLst>
          </p:cNvPr>
          <p:cNvSpPr txBox="1">
            <a:spLocks/>
          </p:cNvSpPr>
          <p:nvPr/>
        </p:nvSpPr>
        <p:spPr>
          <a:xfrm>
            <a:off x="1422400" y="622560"/>
            <a:ext cx="629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spcBef>
                <a:spcPts val="600"/>
              </a:spcBef>
              <a:buClr>
                <a:srgbClr val="19BBD5"/>
              </a:buClr>
              <a:buSzPts val="2400"/>
            </a:pP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How human recognize a </a:t>
            </a:r>
            <a:r>
              <a:rPr lang="en-US" sz="3200">
                <a:solidFill>
                  <a:srgbClr val="FF0000"/>
                </a:solidFill>
                <a:latin typeface="Copperplate Gothic Bold" panose="020E0705020206020404" pitchFamily="34" charset="0"/>
                <a:sym typeface="Nixie One"/>
              </a:rPr>
              <a:t>c</a:t>
            </a:r>
            <a:r>
              <a:rPr lang="en-US" sz="3200">
                <a:solidFill>
                  <a:srgbClr val="FFC000"/>
                </a:solidFill>
                <a:latin typeface="Copperplate Gothic Bold" panose="020E0705020206020404" pitchFamily="34" charset="0"/>
                <a:sym typeface="Nixie One"/>
              </a:rPr>
              <a:t>o</a:t>
            </a:r>
            <a:r>
              <a:rPr lang="en-US" sz="3200">
                <a:solidFill>
                  <a:srgbClr val="FFFF00"/>
                </a:solidFill>
                <a:latin typeface="Copperplate Gothic Bold" panose="020E0705020206020404" pitchFamily="34" charset="0"/>
                <a:sym typeface="Nixie One"/>
              </a:rPr>
              <a:t>l</a:t>
            </a:r>
            <a:r>
              <a:rPr lang="en-US" sz="3200">
                <a:solidFill>
                  <a:srgbClr val="92D050"/>
                </a:solidFill>
                <a:latin typeface="Copperplate Gothic Bold" panose="020E0705020206020404" pitchFamily="34" charset="0"/>
                <a:sym typeface="Nixie One"/>
              </a:rPr>
              <a:t>o</a:t>
            </a:r>
            <a:r>
              <a:rPr lang="en-US" sz="3200">
                <a:solidFill>
                  <a:srgbClr val="00B050"/>
                </a:solidFill>
                <a:latin typeface="Copperplate Gothic Bold" panose="020E0705020206020404" pitchFamily="34" charset="0"/>
                <a:sym typeface="Nixie One"/>
              </a:rPr>
              <a:t>u</a:t>
            </a:r>
            <a:r>
              <a:rPr lang="en-US" sz="3200">
                <a:solidFill>
                  <a:srgbClr val="7030A0"/>
                </a:solidFill>
                <a:latin typeface="Copperplate Gothic Bold" panose="020E0705020206020404" pitchFamily="34" charset="0"/>
                <a:sym typeface="Nixie One"/>
              </a:rPr>
              <a:t>r</a:t>
            </a:r>
            <a:r>
              <a:rPr lang="en-US" sz="3200">
                <a:solidFill>
                  <a:srgbClr val="19BBD5"/>
                </a:solidFill>
                <a:latin typeface="Copperplate Gothic Bold" panose="020E0705020206020404" pitchFamily="34" charset="0"/>
                <a:sym typeface="Nixie One"/>
              </a:rPr>
              <a:t>?</a:t>
            </a:r>
          </a:p>
          <a:p>
            <a:endParaRPr lang="en-US" dirty="0">
              <a:latin typeface="Maiandra GD" panose="020E0502030308020204" pitchFamily="34" charset="0"/>
            </a:endParaRP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B0437FEE-3E95-4CD7-AEC3-F03FCE408971}"/>
              </a:ext>
            </a:extLst>
          </p:cNvPr>
          <p:cNvSpPr/>
          <p:nvPr/>
        </p:nvSpPr>
        <p:spPr>
          <a:xfrm>
            <a:off x="3366826" y="1090190"/>
            <a:ext cx="2819400" cy="1888998"/>
          </a:xfrm>
          <a:prstGeom prst="cloudCallout">
            <a:avLst>
              <a:gd name="adj1" fmla="val -15628"/>
              <a:gd name="adj2" fmla="val 91784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400">
                <a:solidFill>
                  <a:srgbClr val="00FF00"/>
                </a:solidFill>
              </a:rPr>
              <a:t>How Strong the colour is?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DD5A00CC-BB86-4609-A081-73A76F388353}"/>
              </a:ext>
            </a:extLst>
          </p:cNvPr>
          <p:cNvSpPr/>
          <p:nvPr/>
        </p:nvSpPr>
        <p:spPr>
          <a:xfrm>
            <a:off x="152400" y="1792993"/>
            <a:ext cx="2819400" cy="1888998"/>
          </a:xfrm>
          <a:prstGeom prst="cloudCallout">
            <a:avLst>
              <a:gd name="adj1" fmla="val 65253"/>
              <a:gd name="adj2" fmla="val 66684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400">
                <a:solidFill>
                  <a:srgbClr val="FF0000"/>
                </a:solidFill>
              </a:rPr>
              <a:t>What colour is this?</a:t>
            </a:r>
          </a:p>
        </p:txBody>
      </p: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4B8C1736-C118-4325-9A7B-D778AF39A06D}"/>
              </a:ext>
            </a:extLst>
          </p:cNvPr>
          <p:cNvSpPr/>
          <p:nvPr/>
        </p:nvSpPr>
        <p:spPr>
          <a:xfrm>
            <a:off x="6172200" y="1917078"/>
            <a:ext cx="2819400" cy="1888998"/>
          </a:xfrm>
          <a:prstGeom prst="cloudCallout">
            <a:avLst>
              <a:gd name="adj1" fmla="val -80092"/>
              <a:gd name="adj2" fmla="val 66684"/>
            </a:avLst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MY" sz="2400">
                <a:solidFill>
                  <a:srgbClr val="0066FF"/>
                </a:solidFill>
              </a:rPr>
              <a:t>How Bright the colour is?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FDC81F-FC25-4E16-9ADE-D988052D2073}"/>
              </a:ext>
            </a:extLst>
          </p:cNvPr>
          <p:cNvSpPr/>
          <p:nvPr/>
        </p:nvSpPr>
        <p:spPr>
          <a:xfrm>
            <a:off x="4076700" y="4035504"/>
            <a:ext cx="6878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5400">
                <a:solidFill>
                  <a:schemeClr val="bg2">
                    <a:lumMod val="20000"/>
                    <a:lumOff val="80000"/>
                  </a:schemeClr>
                </a:solidFill>
                <a:latin typeface="Muli"/>
                <a:ea typeface="Muli"/>
                <a:cs typeface="Muli"/>
                <a:sym typeface="Muli"/>
              </a:rPr>
              <a:t>💃</a:t>
            </a:r>
            <a:endParaRPr lang="en-MY" sz="540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16" name="Google Shape;803;p38">
            <a:extLst>
              <a:ext uri="{FF2B5EF4-FFF2-40B4-BE49-F238E27FC236}">
                <a16:creationId xmlns:a16="http://schemas.microsoft.com/office/drawing/2014/main" id="{DFC71CC8-8310-4ACF-8539-C76B1A50A56D}"/>
              </a:ext>
            </a:extLst>
          </p:cNvPr>
          <p:cNvGrpSpPr/>
          <p:nvPr/>
        </p:nvGrpSpPr>
        <p:grpSpPr>
          <a:xfrm>
            <a:off x="3507186" y="4229589"/>
            <a:ext cx="461699" cy="729245"/>
            <a:chOff x="1979475" y="4289300"/>
            <a:chExt cx="322400" cy="509225"/>
          </a:xfrm>
          <a:solidFill>
            <a:srgbClr val="EC1414"/>
          </a:solidFill>
        </p:grpSpPr>
        <p:sp>
          <p:nvSpPr>
            <p:cNvPr id="17" name="Google Shape;804;p38">
              <a:extLst>
                <a:ext uri="{FF2B5EF4-FFF2-40B4-BE49-F238E27FC236}">
                  <a16:creationId xmlns:a16="http://schemas.microsoft.com/office/drawing/2014/main" id="{AD1B630A-57B3-4798-94FF-F86F1E29C958}"/>
                </a:ext>
              </a:extLst>
            </p:cNvPr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5;p38">
              <a:extLst>
                <a:ext uri="{FF2B5EF4-FFF2-40B4-BE49-F238E27FC236}">
                  <a16:creationId xmlns:a16="http://schemas.microsoft.com/office/drawing/2014/main" id="{04E4C1AA-45AC-458D-B84A-804A6B5275CC}"/>
                </a:ext>
              </a:extLst>
            </p:cNvPr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6;p38">
              <a:extLst>
                <a:ext uri="{FF2B5EF4-FFF2-40B4-BE49-F238E27FC236}">
                  <a16:creationId xmlns:a16="http://schemas.microsoft.com/office/drawing/2014/main" id="{B5F87B0A-8A1E-4A04-8367-06A2D2286B35}"/>
                </a:ext>
              </a:extLst>
            </p:cNvPr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728;p38">
            <a:extLst>
              <a:ext uri="{FF2B5EF4-FFF2-40B4-BE49-F238E27FC236}">
                <a16:creationId xmlns:a16="http://schemas.microsoft.com/office/drawing/2014/main" id="{70F17050-8CC8-4635-A7E3-802AF0EBDD01}"/>
              </a:ext>
            </a:extLst>
          </p:cNvPr>
          <p:cNvSpPr/>
          <p:nvPr/>
        </p:nvSpPr>
        <p:spPr>
          <a:xfrm>
            <a:off x="762000" y="514350"/>
            <a:ext cx="263447" cy="27774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04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75 0.29012 L 1.30104E-17 3.20988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67" y="-149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9.87654E-7 L -0.01528 0.39228 " pathEditMode="relative" rAng="0" ptsTypes="AA">
                                      <p:cBhvr>
                                        <p:cTn id="30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4" y="195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29306 0.23148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53" y="11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 animBg="1"/>
      <p:bldP spid="2" grpId="1" animBg="1"/>
      <p:bldP spid="11" grpId="0" animBg="1"/>
      <p:bldP spid="11" grpId="1" animBg="1"/>
      <p:bldP spid="12" grpId="0" animBg="1"/>
      <p:bldP spid="12" grpId="1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754" y="2143352"/>
            <a:ext cx="2372024" cy="281875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990600" y="133350"/>
            <a:ext cx="3372985" cy="3140705"/>
            <a:chOff x="933600" y="1295400"/>
            <a:chExt cx="4497313" cy="418760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600" y="1295400"/>
              <a:ext cx="2011514" cy="418760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2200" y="1295400"/>
              <a:ext cx="2011514" cy="418760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0800" y="1295400"/>
              <a:ext cx="2011514" cy="418760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9399" y="1295400"/>
              <a:ext cx="2011514" cy="4187606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4216021" y="2179335"/>
            <a:ext cx="95410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4500">
                <a:solidFill>
                  <a:schemeClr val="bg1"/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15699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253</Words>
  <Application>Microsoft Office PowerPoint</Application>
  <PresentationFormat>On-screen Show (16:9)</PresentationFormat>
  <Paragraphs>60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Nixie One</vt:lpstr>
      <vt:lpstr>Cambria Math</vt:lpstr>
      <vt:lpstr>Copperplate Gothic Bold</vt:lpstr>
      <vt:lpstr>Helvetica Neue</vt:lpstr>
      <vt:lpstr>Arial</vt:lpstr>
      <vt:lpstr>Muli</vt:lpstr>
      <vt:lpstr>Maiandra GD</vt:lpstr>
      <vt:lpstr>Imogen template</vt:lpstr>
      <vt:lpstr>Application of                Coordinate Systems</vt:lpstr>
      <vt:lpstr>Rectangular Coordinate : </vt:lpstr>
      <vt:lpstr>Imaginary  Number</vt:lpstr>
      <vt:lpstr>PowerPoint Presentation</vt:lpstr>
      <vt:lpstr>PowerPoint Presentation</vt:lpstr>
      <vt:lpstr>Cylindrical Coordinate 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Spherical Coordinate : </vt:lpstr>
      <vt:lpstr>PowerPoint Presentation</vt:lpstr>
      <vt:lpstr>PowerPoint Presentation</vt:lpstr>
      <vt:lpstr>PowerPoint Presentation</vt:lpstr>
      <vt:lpstr>Time Zone will only be influenced by the changes of longitute but not latitude.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Multivariate Calculus</dc:title>
  <dc:creator>CHIA WEI SHIN</dc:creator>
  <cp:lastModifiedBy>HaiLiang</cp:lastModifiedBy>
  <cp:revision>41</cp:revision>
  <dcterms:modified xsi:type="dcterms:W3CDTF">2018-12-16T19:25:09Z</dcterms:modified>
</cp:coreProperties>
</file>